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DDD"/>
    <a:srgbClr val="8EBAE2"/>
    <a:srgbClr val="A6C9E8"/>
    <a:srgbClr val="5899D4"/>
    <a:srgbClr val="2C70AE"/>
    <a:srgbClr val="458DCF"/>
    <a:srgbClr val="3078BA"/>
    <a:srgbClr val="276399"/>
    <a:srgbClr val="225686"/>
    <a:srgbClr val="264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945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909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0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67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583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642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276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385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62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256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815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025E5-5C07-446C-AE01-9A45B8F8E5E5}" type="datetimeFigureOut">
              <a:rPr lang="id-ID" smtClean="0"/>
              <a:t>12/02/2019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115A-7AA7-4CC2-90E8-685EB3E570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37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KONSEP APLIKASI APKAL &amp; E-PLANNING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11085" y="1068371"/>
            <a:ext cx="2032000" cy="133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APKAL</a:t>
            </a:r>
            <a:endParaRPr lang="id-ID" sz="2400" dirty="0"/>
          </a:p>
        </p:txBody>
      </p:sp>
      <p:sp>
        <p:nvSpPr>
          <p:cNvPr id="6" name="Oval 5"/>
          <p:cNvSpPr/>
          <p:nvPr/>
        </p:nvSpPr>
        <p:spPr>
          <a:xfrm>
            <a:off x="8432799" y="1154638"/>
            <a:ext cx="2031999" cy="1326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E-PLANNING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1233713" y="3033487"/>
            <a:ext cx="2786743" cy="1233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Menyediakan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Alat-Alat</a:t>
            </a:r>
            <a:r>
              <a:rPr lang="en-US" sz="2000" dirty="0" smtClean="0"/>
              <a:t> </a:t>
            </a:r>
            <a:r>
              <a:rPr lang="en-US" sz="2000" dirty="0" err="1" smtClean="0"/>
              <a:t>Laboratorium</a:t>
            </a:r>
            <a:endParaRPr lang="id-ID" sz="2000" dirty="0"/>
          </a:p>
        </p:txBody>
      </p:sp>
      <p:sp>
        <p:nvSpPr>
          <p:cNvPr id="9" name="Rectangle 8"/>
          <p:cNvSpPr/>
          <p:nvPr/>
        </p:nvSpPr>
        <p:spPr>
          <a:xfrm>
            <a:off x="8055427" y="2917372"/>
            <a:ext cx="2786743" cy="1233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Menyediakan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Alat-Alat</a:t>
            </a:r>
            <a:r>
              <a:rPr lang="en-US" sz="2000" dirty="0" smtClean="0"/>
              <a:t> NON-LAB</a:t>
            </a:r>
            <a:endParaRPr lang="id-ID" sz="2000" dirty="0"/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>
          <a:xfrm>
            <a:off x="2627085" y="2401871"/>
            <a:ext cx="0" cy="631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2"/>
          </p:cNvCxnSpPr>
          <p:nvPr/>
        </p:nvCxnSpPr>
        <p:spPr>
          <a:xfrm flipV="1">
            <a:off x="4020456" y="1818047"/>
            <a:ext cx="4412343" cy="183229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4"/>
            <a:endCxn id="9" idx="0"/>
          </p:cNvCxnSpPr>
          <p:nvPr/>
        </p:nvCxnSpPr>
        <p:spPr>
          <a:xfrm>
            <a:off x="9448799" y="2481456"/>
            <a:ext cx="0" cy="4359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513943" y="4601286"/>
            <a:ext cx="2641600" cy="1443914"/>
          </a:xfrm>
          <a:prstGeom prst="cub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USULAN</a:t>
            </a:r>
            <a:endParaRPr lang="id-ID" dirty="0"/>
          </a:p>
        </p:txBody>
      </p:sp>
      <p:cxnSp>
        <p:nvCxnSpPr>
          <p:cNvPr id="38" name="Straight Arrow Connector 37"/>
          <p:cNvCxnSpPr>
            <a:endCxn id="36" idx="5"/>
          </p:cNvCxnSpPr>
          <p:nvPr/>
        </p:nvCxnSpPr>
        <p:spPr>
          <a:xfrm flipH="1">
            <a:off x="7155543" y="4151086"/>
            <a:ext cx="2293256" cy="9916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4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KOMPONEN DATA APKAL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0228" y="1746517"/>
            <a:ext cx="4078514" cy="653142"/>
          </a:xfrm>
          <a:prstGeom prst="rect">
            <a:avLst/>
          </a:prstGeom>
          <a:solidFill>
            <a:srgbClr val="26425C"/>
          </a:solidFill>
          <a:ln>
            <a:solidFill>
              <a:srgbClr val="2642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DIREKTORAT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3367315" y="2824079"/>
            <a:ext cx="4078514" cy="653142"/>
          </a:xfrm>
          <a:prstGeom prst="rect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PRODI/JURUSAN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5544457" y="3900481"/>
            <a:ext cx="4078514" cy="653142"/>
          </a:xfrm>
          <a:prstGeom prst="rect">
            <a:avLst/>
          </a:prstGeom>
          <a:solidFill>
            <a:srgbClr val="2C7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LABORATORIUM</a:t>
            </a:r>
            <a:endParaRPr lang="id-ID" dirty="0"/>
          </a:p>
        </p:txBody>
      </p:sp>
      <p:sp>
        <p:nvSpPr>
          <p:cNvPr id="18" name="Rectangle 17"/>
          <p:cNvSpPr/>
          <p:nvPr/>
        </p:nvSpPr>
        <p:spPr>
          <a:xfrm>
            <a:off x="7445829" y="4951741"/>
            <a:ext cx="4078514" cy="653142"/>
          </a:xfrm>
          <a:prstGeom prst="rect">
            <a:avLst/>
          </a:prstGeom>
          <a:solidFill>
            <a:srgbClr val="79A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 ALAT LABORATORIUM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10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TUGAS DAN FUNGSI DIREKTORAT DI APKAL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67106"/>
            <a:ext cx="12192000" cy="4138020"/>
          </a:xfrm>
          <a:prstGeom prst="rect">
            <a:avLst/>
          </a:prstGeom>
          <a:noFill/>
        </p:spPr>
        <p:txBody>
          <a:bodyPr wrap="square" lIns="360000" tIns="288000" rIns="36000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DIREKTORAT</a:t>
            </a:r>
            <a:r>
              <a:rPr lang="en-US" sz="4000" dirty="0" smtClean="0"/>
              <a:t>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tugas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berikut</a:t>
            </a:r>
            <a:r>
              <a:rPr lang="en-US" sz="4000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Manajemen</a:t>
            </a:r>
            <a:r>
              <a:rPr lang="en-US" sz="3200" dirty="0" smtClean="0"/>
              <a:t> Data User Prodi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Memantau</a:t>
            </a:r>
            <a:r>
              <a:rPr lang="en-US" sz="3200" dirty="0" smtClean="0"/>
              <a:t> Data </a:t>
            </a:r>
            <a:r>
              <a:rPr lang="en-US" sz="3200" dirty="0" err="1" smtClean="0"/>
              <a:t>Inputan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Prodi,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lain :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ketersediaan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praktikan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Mengkonfirmasi</a:t>
            </a:r>
            <a:r>
              <a:rPr lang="en-US" sz="3200" dirty="0" smtClean="0"/>
              <a:t> data stock-</a:t>
            </a:r>
            <a:r>
              <a:rPr lang="en-US" sz="3200" dirty="0" err="1" smtClean="0"/>
              <a:t>opname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dikirim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Prodi-Prodi.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40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TUGAS DAN FUNGSI PRODI/JURUSAN DI APKAL</a:t>
            </a:r>
            <a:endParaRPr lang="id-ID" sz="2800" dirty="0" smtClean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67106"/>
            <a:ext cx="12192000" cy="5702106"/>
          </a:xfrm>
          <a:prstGeom prst="rect">
            <a:avLst/>
          </a:prstGeom>
          <a:noFill/>
        </p:spPr>
        <p:txBody>
          <a:bodyPr wrap="square" lIns="360000" tIns="252000" rIns="36000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0000"/>
                </a:solidFill>
              </a:rPr>
              <a:t>PRODI/JURUSAN</a:t>
            </a:r>
            <a:r>
              <a:rPr lang="en-US" sz="4000" dirty="0" smtClean="0"/>
              <a:t>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tugas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berikut</a:t>
            </a:r>
            <a:r>
              <a:rPr lang="en-US" sz="4000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Memastikan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kapasitas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 yang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rasio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. (</a:t>
            </a:r>
            <a:r>
              <a:rPr lang="id-ID" sz="3200" dirty="0" smtClean="0"/>
              <a:t>Kapasitas pratikan dalam laboratorium untuk sekali sesi praktikum</a:t>
            </a:r>
            <a:r>
              <a:rPr lang="en-US" sz="3200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Memperhatikan</a:t>
            </a:r>
            <a:r>
              <a:rPr lang="en-US" sz="3200" dirty="0" smtClean="0"/>
              <a:t>/</a:t>
            </a:r>
            <a:r>
              <a:rPr lang="en-US" sz="3200" dirty="0" err="1" smtClean="0"/>
              <a:t>Mengontrol</a:t>
            </a:r>
            <a:r>
              <a:rPr lang="en-US" sz="3200" dirty="0" smtClean="0"/>
              <a:t> data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: </a:t>
            </a:r>
            <a:r>
              <a:rPr lang="en-US" sz="3200" dirty="0" err="1" smtClean="0"/>
              <a:t>kesesuaian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ketersediaan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err="1" smtClean="0"/>
              <a:t>Mengirimkan</a:t>
            </a:r>
            <a:r>
              <a:rPr lang="en-US" sz="3200" dirty="0" smtClean="0"/>
              <a:t> stock </a:t>
            </a:r>
            <a:r>
              <a:rPr lang="en-US" sz="3200" dirty="0" err="1" smtClean="0"/>
              <a:t>opname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DIREKTORAT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berkala</a:t>
            </a:r>
            <a:r>
              <a:rPr lang="en-US" sz="3200" dirty="0" smtClean="0"/>
              <a:t> (minimal 6 [</a:t>
            </a:r>
            <a:r>
              <a:rPr lang="en-US" sz="3200" dirty="0" err="1" smtClean="0"/>
              <a:t>enam</a:t>
            </a:r>
            <a:r>
              <a:rPr lang="en-US" sz="3200" dirty="0" smtClean="0"/>
              <a:t>] </a:t>
            </a:r>
            <a:r>
              <a:rPr lang="en-US" sz="3200" dirty="0" err="1" smtClean="0"/>
              <a:t>bulan</a:t>
            </a:r>
            <a:r>
              <a:rPr lang="en-US" sz="3200" dirty="0" smtClean="0"/>
              <a:t> </a:t>
            </a:r>
            <a:r>
              <a:rPr lang="en-US" sz="3200" dirty="0" err="1" smtClean="0"/>
              <a:t>sekali</a:t>
            </a:r>
            <a:r>
              <a:rPr lang="en-US" sz="3200" dirty="0" smtClean="0"/>
              <a:t>). Data stock </a:t>
            </a:r>
            <a:r>
              <a:rPr lang="en-US" sz="3200" dirty="0" err="1" smtClean="0"/>
              <a:t>opname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pengajuan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e-Planning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88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PROSES PENGATURAN DATA APKAL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371" y="1248229"/>
            <a:ext cx="2960915" cy="740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LOGIN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4615542" y="1248229"/>
            <a:ext cx="2960915" cy="740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MENGATUR DATA KAPASITAS LABORATORIUM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8853713" y="1248229"/>
            <a:ext cx="2960915" cy="740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MENGATUR DATA KETERSEDIAAN ALAT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7097485" y="2815772"/>
            <a:ext cx="4572000" cy="740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MENGIRIM DATA STOCK OPNAME ALAT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377370" y="2815772"/>
            <a:ext cx="4905829" cy="740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MENUNGGU KONFIRMASI STOCK OPNAME DARI DIREKTORAT</a:t>
            </a:r>
            <a:endParaRPr lang="id-ID" dirty="0"/>
          </a:p>
        </p:txBody>
      </p:sp>
      <p:sp>
        <p:nvSpPr>
          <p:cNvPr id="12" name="Cube 11"/>
          <p:cNvSpPr/>
          <p:nvPr/>
        </p:nvSpPr>
        <p:spPr>
          <a:xfrm>
            <a:off x="4325257" y="4383315"/>
            <a:ext cx="3773714" cy="1828800"/>
          </a:xfrm>
          <a:prstGeom prst="cub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MENGAJUKAN USULAN ALAT LABORATORIUM MELALUI APLIKASI E-PLANNING</a:t>
            </a:r>
            <a:endParaRPr lang="id-ID" dirty="0"/>
          </a:p>
        </p:txBody>
      </p:sp>
      <p:cxnSp>
        <p:nvCxnSpPr>
          <p:cNvPr id="16" name="Straight Arrow Connector 15"/>
          <p:cNvCxnSpPr>
            <a:stCxn id="2" idx="3"/>
            <a:endCxn id="8" idx="1"/>
          </p:cNvCxnSpPr>
          <p:nvPr/>
        </p:nvCxnSpPr>
        <p:spPr>
          <a:xfrm>
            <a:off x="3338286" y="1618343"/>
            <a:ext cx="12772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576457" y="1618343"/>
            <a:ext cx="12772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0"/>
          </p:cNvCxnSpPr>
          <p:nvPr/>
        </p:nvCxnSpPr>
        <p:spPr>
          <a:xfrm flipH="1">
            <a:off x="9383485" y="1988457"/>
            <a:ext cx="1008744" cy="8273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3"/>
          </p:cNvCxnSpPr>
          <p:nvPr/>
        </p:nvCxnSpPr>
        <p:spPr>
          <a:xfrm flipH="1">
            <a:off x="5283199" y="3185885"/>
            <a:ext cx="181428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  <a:endCxn id="12" idx="0"/>
          </p:cNvCxnSpPr>
          <p:nvPr/>
        </p:nvCxnSpPr>
        <p:spPr>
          <a:xfrm>
            <a:off x="2830285" y="3556000"/>
            <a:ext cx="3610429" cy="8273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6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KOMPONEN DATA E-PLANNING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1199" y="1519021"/>
            <a:ext cx="4833258" cy="653142"/>
          </a:xfrm>
          <a:prstGeom prst="rect">
            <a:avLst/>
          </a:prstGeom>
          <a:solidFill>
            <a:srgbClr val="26425C"/>
          </a:solidFill>
          <a:ln>
            <a:solidFill>
              <a:srgbClr val="2642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DIREKTORAT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6444342" y="1519021"/>
            <a:ext cx="4833258" cy="653142"/>
          </a:xfrm>
          <a:prstGeom prst="rect">
            <a:avLst/>
          </a:prstGeom>
          <a:solidFill>
            <a:srgbClr val="225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PRODI/JURUSAN</a:t>
            </a:r>
            <a:endParaRPr lang="id-ID" dirty="0"/>
          </a:p>
        </p:txBody>
      </p:sp>
      <p:sp>
        <p:nvSpPr>
          <p:cNvPr id="3" name="Cube 2"/>
          <p:cNvSpPr/>
          <p:nvPr/>
        </p:nvSpPr>
        <p:spPr>
          <a:xfrm>
            <a:off x="4020457" y="3599543"/>
            <a:ext cx="4151086" cy="2032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USULAN ALAT LABORATORIUM DAN NON-LABORATORIUM</a:t>
            </a:r>
            <a:endParaRPr lang="id-ID" dirty="0"/>
          </a:p>
        </p:txBody>
      </p:sp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>
            <a:off x="3127828" y="2172163"/>
            <a:ext cx="3222172" cy="14273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1"/>
            <a:endCxn id="2" idx="3"/>
          </p:cNvCxnSpPr>
          <p:nvPr/>
        </p:nvCxnSpPr>
        <p:spPr>
          <a:xfrm flipH="1">
            <a:off x="5544457" y="1845592"/>
            <a:ext cx="89988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5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PERUBAHAN KONDISI E-PLANNING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67106"/>
            <a:ext cx="12192000" cy="654400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/</a:t>
            </a:r>
            <a:r>
              <a:rPr lang="en-US" sz="2400" dirty="0" err="1" smtClean="0"/>
              <a:t>aturan</a:t>
            </a:r>
            <a:r>
              <a:rPr lang="en-US" sz="2400" dirty="0" smtClean="0"/>
              <a:t> di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E-Planning,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nominal </a:t>
            </a:r>
            <a:r>
              <a:rPr lang="en-US" sz="2400" b="1" dirty="0" smtClean="0">
                <a:solidFill>
                  <a:srgbClr val="FF0000"/>
                </a:solidFill>
              </a:rPr>
              <a:t>HARGA SATUAN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,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belanja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FF0000"/>
                </a:solidFill>
              </a:rPr>
              <a:t>Belanja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Barang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nominal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(&lt;) 1.000.000 rupiah.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di </a:t>
            </a:r>
            <a:r>
              <a:rPr lang="en-US" sz="2400" dirty="0" err="1" smtClean="0"/>
              <a:t>direktorat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diteruskan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PA/PI.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FF0000"/>
                </a:solidFill>
              </a:rPr>
              <a:t>Belanja</a:t>
            </a:r>
            <a:r>
              <a:rPr lang="en-US" sz="2400" b="1" dirty="0" smtClean="0">
                <a:solidFill>
                  <a:srgbClr val="FF0000"/>
                </a:solidFill>
              </a:rPr>
              <a:t> Modal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nominal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(&gt;=) 1.000.000 rupiah.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diteruskan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PA/PI.</a:t>
            </a:r>
          </a:p>
          <a:p>
            <a:pPr marL="971550" lvl="1" indent="-514350">
              <a:buFont typeface="+mj-lt"/>
              <a:buAutoNum type="alphaLcParenR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E-Planning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4 (</a:t>
            </a:r>
            <a:r>
              <a:rPr lang="en-US" sz="2400" dirty="0" err="1" smtClean="0"/>
              <a:t>empat</a:t>
            </a:r>
            <a:r>
              <a:rPr lang="en-US" sz="2400" dirty="0" smtClean="0"/>
              <a:t>)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Pengajuan</a:t>
            </a:r>
            <a:r>
              <a:rPr lang="en-US" sz="2400" dirty="0" smtClean="0"/>
              <a:t>/Input Data. (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Master Data </a:t>
            </a:r>
            <a:r>
              <a:rPr lang="en-US" sz="2400" dirty="0" err="1" smtClean="0"/>
              <a:t>Pengajuan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Pagu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Indikatif</a:t>
            </a:r>
            <a:endParaRPr lang="en-US" sz="24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Pagu</a:t>
            </a:r>
            <a:r>
              <a:rPr lang="en-US" sz="2400" dirty="0" smtClean="0"/>
              <a:t> </a:t>
            </a:r>
            <a:r>
              <a:rPr lang="en-US" sz="2400" dirty="0" err="1" smtClean="0"/>
              <a:t>Aggaran</a:t>
            </a:r>
            <a:endParaRPr lang="en-US" sz="24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Pagu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1923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67106"/>
          </a:xfrm>
          <a:prstGeom prst="rect">
            <a:avLst/>
          </a:prstGeom>
          <a:solidFill>
            <a:srgbClr val="B12D2D"/>
          </a:solidFill>
        </p:spPr>
        <p:txBody>
          <a:bodyPr wrap="square" lIns="360000" tIns="216000" rIns="360000" bIns="216000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PERIODE PENGAJUAN E-PLANNING</a:t>
            </a:r>
            <a:endParaRPr lang="id-ID" sz="2800" dirty="0"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1257" y="1672770"/>
            <a:ext cx="2307771" cy="85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PERIODE PENGAJUAN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603828" y="2931764"/>
            <a:ext cx="2960914" cy="85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PERIODE PAGU INDIKATIF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3635828" y="4172373"/>
            <a:ext cx="2960914" cy="845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PERIODE PAGU ANGGARAN</a:t>
            </a:r>
            <a:endParaRPr lang="id-ID" dirty="0"/>
          </a:p>
        </p:txBody>
      </p:sp>
      <p:cxnSp>
        <p:nvCxnSpPr>
          <p:cNvPr id="8" name="Straight Arrow Connector 7"/>
          <p:cNvCxnSpPr>
            <a:stCxn id="2" idx="3"/>
            <a:endCxn id="9" idx="1"/>
          </p:cNvCxnSpPr>
          <p:nvPr/>
        </p:nvCxnSpPr>
        <p:spPr>
          <a:xfrm>
            <a:off x="2569028" y="2100942"/>
            <a:ext cx="5094514" cy="1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irect Access Storage 8"/>
          <p:cNvSpPr/>
          <p:nvPr/>
        </p:nvSpPr>
        <p:spPr>
          <a:xfrm>
            <a:off x="7663542" y="1037771"/>
            <a:ext cx="4020457" cy="2126343"/>
          </a:xfrm>
          <a:prstGeom prst="flowChartMagneticDrum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 DATA</a:t>
            </a:r>
          </a:p>
          <a:p>
            <a:pPr algn="ctr"/>
            <a:r>
              <a:rPr lang="en-US" dirty="0" smtClean="0"/>
              <a:t>PENGAJUAN DIREKTORAT/PRODI 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5537199" y="5368712"/>
            <a:ext cx="2960914" cy="845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PERIODE </a:t>
            </a:r>
            <a:r>
              <a:rPr lang="en-US" smtClean="0"/>
              <a:t>PAGU ALOKASI</a:t>
            </a:r>
            <a:endParaRPr lang="id-ID" dirty="0"/>
          </a:p>
        </p:txBody>
      </p:sp>
      <p:cxnSp>
        <p:nvCxnSpPr>
          <p:cNvPr id="19" name="Straight Arrow Connector 18"/>
          <p:cNvCxnSpPr>
            <a:stCxn id="9" idx="2"/>
            <a:endCxn id="6" idx="3"/>
          </p:cNvCxnSpPr>
          <p:nvPr/>
        </p:nvCxnSpPr>
        <p:spPr>
          <a:xfrm flipH="1">
            <a:off x="4564742" y="3164114"/>
            <a:ext cx="5109029" cy="195822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7" idx="3"/>
          </p:cNvCxnSpPr>
          <p:nvPr/>
        </p:nvCxnSpPr>
        <p:spPr>
          <a:xfrm flipH="1">
            <a:off x="6596742" y="3164114"/>
            <a:ext cx="3077029" cy="143092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0" idx="3"/>
          </p:cNvCxnSpPr>
          <p:nvPr/>
        </p:nvCxnSpPr>
        <p:spPr>
          <a:xfrm flipH="1">
            <a:off x="8498113" y="3164114"/>
            <a:ext cx="1175658" cy="2627266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" idx="2"/>
            <a:endCxn id="6" idx="0"/>
          </p:cNvCxnSpPr>
          <p:nvPr/>
        </p:nvCxnSpPr>
        <p:spPr>
          <a:xfrm>
            <a:off x="1415143" y="2529114"/>
            <a:ext cx="1669142" cy="4026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7" idx="0"/>
          </p:cNvCxnSpPr>
          <p:nvPr/>
        </p:nvCxnSpPr>
        <p:spPr>
          <a:xfrm>
            <a:off x="3084285" y="3788108"/>
            <a:ext cx="2032000" cy="3842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10" idx="0"/>
          </p:cNvCxnSpPr>
          <p:nvPr/>
        </p:nvCxnSpPr>
        <p:spPr>
          <a:xfrm>
            <a:off x="5116285" y="5017709"/>
            <a:ext cx="1901371" cy="3510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01170" y="5385160"/>
            <a:ext cx="2329542" cy="11963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REALOKASI</a:t>
            </a:r>
            <a:endParaRPr lang="id-ID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1465941" y="3980240"/>
            <a:ext cx="2634345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0" idx="0"/>
          </p:cNvCxnSpPr>
          <p:nvPr/>
        </p:nvCxnSpPr>
        <p:spPr>
          <a:xfrm>
            <a:off x="1465941" y="3980240"/>
            <a:ext cx="0" cy="1404920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465941" y="5193210"/>
            <a:ext cx="4470402" cy="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2"/>
          </p:cNvCxnSpPr>
          <p:nvPr/>
        </p:nvCxnSpPr>
        <p:spPr>
          <a:xfrm flipH="1">
            <a:off x="9673770" y="3164114"/>
            <a:ext cx="1" cy="328022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906483" y="6429829"/>
            <a:ext cx="6767287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917371" y="5193210"/>
            <a:ext cx="0" cy="1251133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0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2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Email : </a:t>
            </a:r>
            <a:r>
              <a:rPr lang="en-US" b="1" dirty="0" smtClean="0">
                <a:solidFill>
                  <a:srgbClr val="FF0000"/>
                </a:solidFill>
              </a:rPr>
              <a:t>ezrailmanduha@gmail.com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HP: </a:t>
            </a:r>
            <a:r>
              <a:rPr lang="en-US" b="1" dirty="0" smtClean="0"/>
              <a:t>081219174562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Ezra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6269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327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Email : ezrailmanduha@gmail.com  HP: 081219174562  Ezra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Ezra_Duha</dc:creator>
  <cp:lastModifiedBy>Ezra_Duha</cp:lastModifiedBy>
  <cp:revision>16</cp:revision>
  <dcterms:created xsi:type="dcterms:W3CDTF">2019-02-05T20:18:14Z</dcterms:created>
  <dcterms:modified xsi:type="dcterms:W3CDTF">2019-02-13T01:14:35Z</dcterms:modified>
</cp:coreProperties>
</file>