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9ADDD"/>
    <a:srgbClr val="8EBAE2"/>
    <a:srgbClr val="A6C9E8"/>
    <a:srgbClr val="5899D4"/>
    <a:srgbClr val="2C70AE"/>
    <a:srgbClr val="458DCF"/>
    <a:srgbClr val="3078BA"/>
    <a:srgbClr val="276399"/>
    <a:srgbClr val="225686"/>
    <a:srgbClr val="2642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025E5-5C07-446C-AE01-9A45B8F8E5E5}" type="datetimeFigureOut">
              <a:rPr lang="id-ID" smtClean="0"/>
              <a:t>12/02/2019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7115A-7AA7-4CC2-90E8-685EB3E570F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49452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025E5-5C07-446C-AE01-9A45B8F8E5E5}" type="datetimeFigureOut">
              <a:rPr lang="id-ID" smtClean="0"/>
              <a:t>12/02/2019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7115A-7AA7-4CC2-90E8-685EB3E570F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59095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025E5-5C07-446C-AE01-9A45B8F8E5E5}" type="datetimeFigureOut">
              <a:rPr lang="id-ID" smtClean="0"/>
              <a:t>12/02/2019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7115A-7AA7-4CC2-90E8-685EB3E570F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6702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025E5-5C07-446C-AE01-9A45B8F8E5E5}" type="datetimeFigureOut">
              <a:rPr lang="id-ID" smtClean="0"/>
              <a:t>12/02/2019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7115A-7AA7-4CC2-90E8-685EB3E570F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39672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025E5-5C07-446C-AE01-9A45B8F8E5E5}" type="datetimeFigureOut">
              <a:rPr lang="id-ID" smtClean="0"/>
              <a:t>12/02/2019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7115A-7AA7-4CC2-90E8-685EB3E570F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75838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025E5-5C07-446C-AE01-9A45B8F8E5E5}" type="datetimeFigureOut">
              <a:rPr lang="id-ID" smtClean="0"/>
              <a:t>12/02/2019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7115A-7AA7-4CC2-90E8-685EB3E570F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86427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025E5-5C07-446C-AE01-9A45B8F8E5E5}" type="datetimeFigureOut">
              <a:rPr lang="id-ID" smtClean="0"/>
              <a:t>12/02/2019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7115A-7AA7-4CC2-90E8-685EB3E570F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82763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025E5-5C07-446C-AE01-9A45B8F8E5E5}" type="datetimeFigureOut">
              <a:rPr lang="id-ID" smtClean="0"/>
              <a:t>12/02/2019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7115A-7AA7-4CC2-90E8-685EB3E570F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73851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025E5-5C07-446C-AE01-9A45B8F8E5E5}" type="datetimeFigureOut">
              <a:rPr lang="id-ID" smtClean="0"/>
              <a:t>12/02/2019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7115A-7AA7-4CC2-90E8-685EB3E570F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38624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025E5-5C07-446C-AE01-9A45B8F8E5E5}" type="datetimeFigureOut">
              <a:rPr lang="id-ID" smtClean="0"/>
              <a:t>12/02/2019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7115A-7AA7-4CC2-90E8-685EB3E570F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82563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025E5-5C07-446C-AE01-9A45B8F8E5E5}" type="datetimeFigureOut">
              <a:rPr lang="id-ID" smtClean="0"/>
              <a:t>12/02/2019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7115A-7AA7-4CC2-90E8-685EB3E570F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68155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6025E5-5C07-446C-AE01-9A45B8F8E5E5}" type="datetimeFigureOut">
              <a:rPr lang="id-ID" smtClean="0"/>
              <a:t>12/02/2019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67115A-7AA7-4CC2-90E8-685EB3E570F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4372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867106"/>
          </a:xfrm>
          <a:prstGeom prst="rect">
            <a:avLst/>
          </a:prstGeom>
          <a:solidFill>
            <a:srgbClr val="B12D2D"/>
          </a:solidFill>
        </p:spPr>
        <p:txBody>
          <a:bodyPr wrap="square" lIns="360000" tIns="216000" rIns="360000" bIns="216000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KONSEP APLIKASI APKAL &amp; E-PLANNING</a:t>
            </a:r>
            <a:endParaRPr lang="id-ID" sz="2800" dirty="0">
              <a:solidFill>
                <a:schemeClr val="bg1"/>
              </a:solidFill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5" name="Oval 4"/>
          <p:cNvSpPr/>
          <p:nvPr/>
        </p:nvSpPr>
        <p:spPr>
          <a:xfrm>
            <a:off x="1611085" y="1068371"/>
            <a:ext cx="2032000" cy="13335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APKAL</a:t>
            </a:r>
            <a:endParaRPr lang="id-ID" sz="2400" dirty="0"/>
          </a:p>
        </p:txBody>
      </p:sp>
      <p:sp>
        <p:nvSpPr>
          <p:cNvPr id="6" name="Oval 5"/>
          <p:cNvSpPr/>
          <p:nvPr/>
        </p:nvSpPr>
        <p:spPr>
          <a:xfrm>
            <a:off x="8432799" y="1154638"/>
            <a:ext cx="2031999" cy="13268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E-PLANNING</a:t>
            </a:r>
            <a:endParaRPr lang="id-ID" dirty="0"/>
          </a:p>
        </p:txBody>
      </p:sp>
      <p:sp>
        <p:nvSpPr>
          <p:cNvPr id="7" name="Rectangle 6"/>
          <p:cNvSpPr/>
          <p:nvPr/>
        </p:nvSpPr>
        <p:spPr>
          <a:xfrm>
            <a:off x="1233713" y="3033487"/>
            <a:ext cx="2786743" cy="12337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/>
              <a:t>Menyediakan</a:t>
            </a:r>
            <a:r>
              <a:rPr lang="en-US" sz="2000" dirty="0" smtClean="0"/>
              <a:t> Data </a:t>
            </a:r>
            <a:r>
              <a:rPr lang="en-US" sz="2000" dirty="0" err="1" smtClean="0"/>
              <a:t>Alat-Alat</a:t>
            </a:r>
            <a:r>
              <a:rPr lang="en-US" sz="2000" dirty="0" smtClean="0"/>
              <a:t> </a:t>
            </a:r>
            <a:r>
              <a:rPr lang="en-US" sz="2000" dirty="0" err="1" smtClean="0"/>
              <a:t>Laboratorium</a:t>
            </a:r>
            <a:endParaRPr lang="id-ID" sz="2000" dirty="0"/>
          </a:p>
        </p:txBody>
      </p:sp>
      <p:sp>
        <p:nvSpPr>
          <p:cNvPr id="9" name="Rectangle 8"/>
          <p:cNvSpPr/>
          <p:nvPr/>
        </p:nvSpPr>
        <p:spPr>
          <a:xfrm>
            <a:off x="8055427" y="2917372"/>
            <a:ext cx="2786743" cy="12337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/>
              <a:t>Menyediakan</a:t>
            </a:r>
            <a:r>
              <a:rPr lang="en-US" sz="2000" dirty="0" smtClean="0"/>
              <a:t> Data </a:t>
            </a:r>
            <a:r>
              <a:rPr lang="en-US" sz="2000" dirty="0" err="1" smtClean="0"/>
              <a:t>Alat-Alat</a:t>
            </a:r>
            <a:r>
              <a:rPr lang="en-US" sz="2000" dirty="0" smtClean="0"/>
              <a:t> NON-LAB</a:t>
            </a:r>
            <a:endParaRPr lang="id-ID" sz="2000" dirty="0"/>
          </a:p>
        </p:txBody>
      </p:sp>
      <p:cxnSp>
        <p:nvCxnSpPr>
          <p:cNvPr id="11" name="Straight Arrow Connector 10"/>
          <p:cNvCxnSpPr>
            <a:stCxn id="5" idx="4"/>
            <a:endCxn id="7" idx="0"/>
          </p:cNvCxnSpPr>
          <p:nvPr/>
        </p:nvCxnSpPr>
        <p:spPr>
          <a:xfrm>
            <a:off x="2627085" y="2401871"/>
            <a:ext cx="0" cy="631616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7" idx="3"/>
            <a:endCxn id="6" idx="2"/>
          </p:cNvCxnSpPr>
          <p:nvPr/>
        </p:nvCxnSpPr>
        <p:spPr>
          <a:xfrm flipV="1">
            <a:off x="4020456" y="1818047"/>
            <a:ext cx="4412343" cy="183229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6" idx="4"/>
            <a:endCxn id="9" idx="0"/>
          </p:cNvCxnSpPr>
          <p:nvPr/>
        </p:nvCxnSpPr>
        <p:spPr>
          <a:xfrm>
            <a:off x="9448799" y="2481456"/>
            <a:ext cx="0" cy="435916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ube 35"/>
          <p:cNvSpPr/>
          <p:nvPr/>
        </p:nvSpPr>
        <p:spPr>
          <a:xfrm>
            <a:off x="4513943" y="4601286"/>
            <a:ext cx="2641600" cy="1443914"/>
          </a:xfrm>
          <a:prstGeom prst="cub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 USULAN</a:t>
            </a:r>
            <a:endParaRPr lang="id-ID" dirty="0"/>
          </a:p>
        </p:txBody>
      </p:sp>
      <p:cxnSp>
        <p:nvCxnSpPr>
          <p:cNvPr id="38" name="Straight Arrow Connector 37"/>
          <p:cNvCxnSpPr>
            <a:endCxn id="36" idx="5"/>
          </p:cNvCxnSpPr>
          <p:nvPr/>
        </p:nvCxnSpPr>
        <p:spPr>
          <a:xfrm flipH="1">
            <a:off x="7155543" y="4151086"/>
            <a:ext cx="2293256" cy="99166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3540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867106"/>
          </a:xfrm>
          <a:prstGeom prst="rect">
            <a:avLst/>
          </a:prstGeom>
          <a:solidFill>
            <a:srgbClr val="B12D2D"/>
          </a:solidFill>
        </p:spPr>
        <p:txBody>
          <a:bodyPr wrap="square" lIns="360000" tIns="216000" rIns="360000" bIns="216000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KOMPONEN DATA APKAL</a:t>
            </a:r>
            <a:endParaRPr lang="id-ID" sz="2800" dirty="0">
              <a:solidFill>
                <a:schemeClr val="bg1"/>
              </a:solidFill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40228" y="1746517"/>
            <a:ext cx="4078514" cy="653142"/>
          </a:xfrm>
          <a:prstGeom prst="rect">
            <a:avLst/>
          </a:prstGeom>
          <a:solidFill>
            <a:srgbClr val="26425C"/>
          </a:solidFill>
          <a:ln>
            <a:solidFill>
              <a:srgbClr val="2642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DIREKTORAT</a:t>
            </a:r>
            <a:endParaRPr lang="id-ID" dirty="0"/>
          </a:p>
        </p:txBody>
      </p:sp>
      <p:sp>
        <p:nvSpPr>
          <p:cNvPr id="13" name="Rectangle 12"/>
          <p:cNvSpPr/>
          <p:nvPr/>
        </p:nvSpPr>
        <p:spPr>
          <a:xfrm>
            <a:off x="3367315" y="2824079"/>
            <a:ext cx="4078514" cy="653142"/>
          </a:xfrm>
          <a:prstGeom prst="rect">
            <a:avLst/>
          </a:prstGeom>
          <a:solidFill>
            <a:srgbClr val="22568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PRODI/JURUSAN</a:t>
            </a:r>
            <a:endParaRPr lang="id-ID" dirty="0"/>
          </a:p>
        </p:txBody>
      </p:sp>
      <p:sp>
        <p:nvSpPr>
          <p:cNvPr id="14" name="Rectangle 13"/>
          <p:cNvSpPr/>
          <p:nvPr/>
        </p:nvSpPr>
        <p:spPr>
          <a:xfrm>
            <a:off x="5544457" y="3900481"/>
            <a:ext cx="4078514" cy="653142"/>
          </a:xfrm>
          <a:prstGeom prst="rect">
            <a:avLst/>
          </a:prstGeom>
          <a:solidFill>
            <a:srgbClr val="2C70A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LABORATORIUM</a:t>
            </a:r>
            <a:endParaRPr lang="id-ID" dirty="0"/>
          </a:p>
        </p:txBody>
      </p:sp>
      <p:sp>
        <p:nvSpPr>
          <p:cNvPr id="18" name="Rectangle 17"/>
          <p:cNvSpPr/>
          <p:nvPr/>
        </p:nvSpPr>
        <p:spPr>
          <a:xfrm>
            <a:off x="7445829" y="4951741"/>
            <a:ext cx="4078514" cy="653142"/>
          </a:xfrm>
          <a:prstGeom prst="rect">
            <a:avLst/>
          </a:prstGeom>
          <a:solidFill>
            <a:srgbClr val="79ADD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STANDAR ALAT LABORATORIUM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771025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867106"/>
          </a:xfrm>
          <a:prstGeom prst="rect">
            <a:avLst/>
          </a:prstGeom>
          <a:solidFill>
            <a:srgbClr val="B12D2D"/>
          </a:solidFill>
        </p:spPr>
        <p:txBody>
          <a:bodyPr wrap="square" lIns="360000" tIns="216000" rIns="360000" bIns="216000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TUGAS DAN FUNGSI DIREKTORAT DI APKAL</a:t>
            </a:r>
            <a:endParaRPr lang="id-ID" sz="2800" dirty="0">
              <a:solidFill>
                <a:schemeClr val="bg1"/>
              </a:solidFill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867106"/>
            <a:ext cx="12192000" cy="4138020"/>
          </a:xfrm>
          <a:prstGeom prst="rect">
            <a:avLst/>
          </a:prstGeom>
          <a:noFill/>
        </p:spPr>
        <p:txBody>
          <a:bodyPr wrap="square" lIns="360000" tIns="288000" rIns="360000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sz="4000" b="1" dirty="0" smtClean="0">
                <a:solidFill>
                  <a:srgbClr val="FF0000"/>
                </a:solidFill>
              </a:rPr>
              <a:t>DIREKTORAT</a:t>
            </a:r>
            <a:r>
              <a:rPr lang="en-US" sz="4000" dirty="0" smtClean="0"/>
              <a:t> </a:t>
            </a:r>
            <a:r>
              <a:rPr lang="en-US" sz="4000" dirty="0" err="1" smtClean="0"/>
              <a:t>memiliki</a:t>
            </a:r>
            <a:r>
              <a:rPr lang="en-US" sz="4000" dirty="0" smtClean="0"/>
              <a:t> </a:t>
            </a:r>
            <a:r>
              <a:rPr lang="en-US" sz="4000" dirty="0" err="1" smtClean="0"/>
              <a:t>tugas</a:t>
            </a:r>
            <a:r>
              <a:rPr lang="en-US" sz="4000" dirty="0" smtClean="0"/>
              <a:t> </a:t>
            </a:r>
            <a:r>
              <a:rPr lang="en-US" sz="4000" dirty="0" err="1" smtClean="0"/>
              <a:t>dan</a:t>
            </a:r>
            <a:r>
              <a:rPr lang="en-US" sz="4000" dirty="0" smtClean="0"/>
              <a:t> </a:t>
            </a:r>
            <a:r>
              <a:rPr lang="en-US" sz="4000" dirty="0" err="1" smtClean="0"/>
              <a:t>fungsi</a:t>
            </a:r>
            <a:r>
              <a:rPr lang="en-US" sz="4000" dirty="0" smtClean="0"/>
              <a:t> </a:t>
            </a:r>
            <a:r>
              <a:rPr lang="en-US" sz="4000" dirty="0" err="1" smtClean="0"/>
              <a:t>sebagai</a:t>
            </a:r>
            <a:r>
              <a:rPr lang="en-US" sz="4000" dirty="0" smtClean="0"/>
              <a:t> </a:t>
            </a:r>
            <a:r>
              <a:rPr lang="en-US" sz="4000" dirty="0" err="1" smtClean="0"/>
              <a:t>berikut</a:t>
            </a:r>
            <a:r>
              <a:rPr lang="en-US" sz="4000" dirty="0" smtClean="0"/>
              <a:t>: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200" dirty="0" err="1" smtClean="0"/>
              <a:t>Manajemen</a:t>
            </a:r>
            <a:r>
              <a:rPr lang="en-US" sz="3200" dirty="0" smtClean="0"/>
              <a:t> Data User Prodi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200" dirty="0" err="1" smtClean="0"/>
              <a:t>Memantau</a:t>
            </a:r>
            <a:r>
              <a:rPr lang="en-US" sz="3200" dirty="0" smtClean="0"/>
              <a:t> Data </a:t>
            </a:r>
            <a:r>
              <a:rPr lang="en-US" sz="3200" dirty="0" err="1" smtClean="0"/>
              <a:t>Inputan</a:t>
            </a:r>
            <a:r>
              <a:rPr lang="en-US" sz="3200" dirty="0" smtClean="0"/>
              <a:t> Yang </a:t>
            </a:r>
            <a:r>
              <a:rPr lang="en-US" sz="3200" dirty="0" err="1" smtClean="0"/>
              <a:t>Dilakukan</a:t>
            </a:r>
            <a:r>
              <a:rPr lang="en-US" sz="3200" dirty="0" smtClean="0"/>
              <a:t> </a:t>
            </a:r>
            <a:r>
              <a:rPr lang="en-US" sz="3200" dirty="0" err="1" smtClean="0"/>
              <a:t>Oleh</a:t>
            </a:r>
            <a:r>
              <a:rPr lang="en-US" sz="3200" dirty="0" smtClean="0"/>
              <a:t> Prodi, </a:t>
            </a:r>
            <a:r>
              <a:rPr lang="en-US" sz="3200" dirty="0" err="1" smtClean="0"/>
              <a:t>antara</a:t>
            </a:r>
            <a:r>
              <a:rPr lang="en-US" sz="3200" dirty="0" smtClean="0"/>
              <a:t> lain : </a:t>
            </a:r>
            <a:r>
              <a:rPr lang="en-US" sz="3200" dirty="0" err="1" smtClean="0"/>
              <a:t>Kondisi</a:t>
            </a:r>
            <a:r>
              <a:rPr lang="en-US" sz="3200" dirty="0" smtClean="0"/>
              <a:t> </a:t>
            </a:r>
            <a:r>
              <a:rPr lang="en-US" sz="3200" dirty="0" err="1" smtClean="0"/>
              <a:t>ketersediaan</a:t>
            </a:r>
            <a:r>
              <a:rPr lang="en-US" sz="3200" dirty="0" smtClean="0"/>
              <a:t> </a:t>
            </a:r>
            <a:r>
              <a:rPr lang="en-US" sz="3200" dirty="0" err="1" smtClean="0"/>
              <a:t>alat</a:t>
            </a:r>
            <a:r>
              <a:rPr lang="en-US" sz="3200" dirty="0" smtClean="0"/>
              <a:t> </a:t>
            </a:r>
            <a:r>
              <a:rPr lang="en-US" sz="3200" dirty="0" err="1" smtClean="0"/>
              <a:t>laboratorium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Jumlah</a:t>
            </a:r>
            <a:r>
              <a:rPr lang="en-US" sz="3200" dirty="0" smtClean="0"/>
              <a:t> </a:t>
            </a:r>
            <a:r>
              <a:rPr lang="en-US" sz="3200" dirty="0" err="1" smtClean="0"/>
              <a:t>praktikan</a:t>
            </a:r>
            <a:r>
              <a:rPr lang="en-US" sz="3200" dirty="0" smtClean="0"/>
              <a:t> </a:t>
            </a:r>
            <a:r>
              <a:rPr lang="en-US" sz="3200" dirty="0" err="1" smtClean="0"/>
              <a:t>dalam</a:t>
            </a:r>
            <a:r>
              <a:rPr lang="en-US" sz="3200" dirty="0" smtClean="0"/>
              <a:t> </a:t>
            </a:r>
            <a:r>
              <a:rPr lang="en-US" sz="3200" dirty="0" err="1" smtClean="0"/>
              <a:t>laboratorium</a:t>
            </a:r>
            <a:r>
              <a:rPr lang="en-US" sz="3200" dirty="0" smtClean="0"/>
              <a:t>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200" dirty="0" err="1" smtClean="0"/>
              <a:t>Mengkonfirmasi</a:t>
            </a:r>
            <a:r>
              <a:rPr lang="en-US" sz="3200" dirty="0" smtClean="0"/>
              <a:t> data stock-</a:t>
            </a:r>
            <a:r>
              <a:rPr lang="en-US" sz="3200" dirty="0" err="1" smtClean="0"/>
              <a:t>opname</a:t>
            </a:r>
            <a:r>
              <a:rPr lang="en-US" sz="3200" dirty="0" smtClean="0"/>
              <a:t> yang </a:t>
            </a:r>
            <a:r>
              <a:rPr lang="en-US" sz="3200" dirty="0" err="1" smtClean="0"/>
              <a:t>dikirim</a:t>
            </a:r>
            <a:r>
              <a:rPr lang="en-US" sz="3200" dirty="0" smtClean="0"/>
              <a:t> </a:t>
            </a:r>
            <a:r>
              <a:rPr lang="en-US" sz="3200" dirty="0" err="1" smtClean="0"/>
              <a:t>oleh</a:t>
            </a:r>
            <a:r>
              <a:rPr lang="en-US" sz="3200" dirty="0" smtClean="0"/>
              <a:t> Prodi-Prodi.</a:t>
            </a:r>
            <a:endParaRPr lang="id-ID" sz="4000" dirty="0"/>
          </a:p>
        </p:txBody>
      </p:sp>
    </p:spTree>
    <p:extLst>
      <p:ext uri="{BB962C8B-B14F-4D97-AF65-F5344CB8AC3E}">
        <p14:creationId xmlns:p14="http://schemas.microsoft.com/office/powerpoint/2010/main" val="44078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867106"/>
          </a:xfrm>
          <a:prstGeom prst="rect">
            <a:avLst/>
          </a:prstGeom>
          <a:solidFill>
            <a:srgbClr val="B12D2D"/>
          </a:solidFill>
        </p:spPr>
        <p:txBody>
          <a:bodyPr wrap="square" lIns="360000" tIns="216000" rIns="360000" bIns="216000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TUGAS DAN FUNGSI PRODI/JURUSAN DI APKAL</a:t>
            </a:r>
            <a:endParaRPr lang="id-ID" sz="2800" dirty="0" smtClean="0">
              <a:solidFill>
                <a:schemeClr val="bg1"/>
              </a:solidFill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867106"/>
            <a:ext cx="12192000" cy="5702106"/>
          </a:xfrm>
          <a:prstGeom prst="rect">
            <a:avLst/>
          </a:prstGeom>
          <a:noFill/>
        </p:spPr>
        <p:txBody>
          <a:bodyPr wrap="square" lIns="360000" tIns="252000" rIns="360000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sz="4000" b="1" dirty="0" smtClean="0">
                <a:solidFill>
                  <a:srgbClr val="FF0000"/>
                </a:solidFill>
              </a:rPr>
              <a:t>PRODI/JURUSAN</a:t>
            </a:r>
            <a:r>
              <a:rPr lang="en-US" sz="4000" dirty="0" smtClean="0"/>
              <a:t> </a:t>
            </a:r>
            <a:r>
              <a:rPr lang="en-US" sz="4000" dirty="0" err="1" smtClean="0"/>
              <a:t>memiliki</a:t>
            </a:r>
            <a:r>
              <a:rPr lang="en-US" sz="4000" dirty="0" smtClean="0"/>
              <a:t> </a:t>
            </a:r>
            <a:r>
              <a:rPr lang="en-US" sz="4000" dirty="0" err="1" smtClean="0"/>
              <a:t>tugas</a:t>
            </a:r>
            <a:r>
              <a:rPr lang="en-US" sz="4000" dirty="0" smtClean="0"/>
              <a:t> </a:t>
            </a:r>
            <a:r>
              <a:rPr lang="en-US" sz="4000" dirty="0" err="1" smtClean="0"/>
              <a:t>dan</a:t>
            </a:r>
            <a:r>
              <a:rPr lang="en-US" sz="4000" dirty="0" smtClean="0"/>
              <a:t> </a:t>
            </a:r>
            <a:r>
              <a:rPr lang="en-US" sz="4000" dirty="0" err="1" smtClean="0"/>
              <a:t>fungsi</a:t>
            </a:r>
            <a:r>
              <a:rPr lang="en-US" sz="4000" dirty="0" smtClean="0"/>
              <a:t> </a:t>
            </a:r>
            <a:r>
              <a:rPr lang="en-US" sz="4000" dirty="0" err="1" smtClean="0"/>
              <a:t>sebagai</a:t>
            </a:r>
            <a:r>
              <a:rPr lang="en-US" sz="4000" dirty="0" smtClean="0"/>
              <a:t> </a:t>
            </a:r>
            <a:r>
              <a:rPr lang="en-US" sz="4000" dirty="0" err="1" smtClean="0"/>
              <a:t>berikut</a:t>
            </a:r>
            <a:r>
              <a:rPr lang="en-US" sz="4000" dirty="0" smtClean="0"/>
              <a:t>: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200" dirty="0" err="1" smtClean="0"/>
              <a:t>Memastikan</a:t>
            </a:r>
            <a:r>
              <a:rPr lang="en-US" sz="3200" dirty="0" smtClean="0"/>
              <a:t> </a:t>
            </a:r>
            <a:r>
              <a:rPr lang="en-US" sz="3200" dirty="0" err="1" smtClean="0"/>
              <a:t>jumlah</a:t>
            </a:r>
            <a:r>
              <a:rPr lang="en-US" sz="3200" dirty="0" smtClean="0"/>
              <a:t> </a:t>
            </a:r>
            <a:r>
              <a:rPr lang="en-US" sz="3200" dirty="0" err="1" smtClean="0"/>
              <a:t>kapasitas</a:t>
            </a:r>
            <a:r>
              <a:rPr lang="en-US" sz="3200" dirty="0" smtClean="0"/>
              <a:t> </a:t>
            </a:r>
            <a:r>
              <a:rPr lang="en-US" sz="3200" dirty="0" err="1" smtClean="0"/>
              <a:t>laboratorium</a:t>
            </a:r>
            <a:r>
              <a:rPr lang="en-US" sz="3200" dirty="0" smtClean="0"/>
              <a:t> yang </a:t>
            </a:r>
            <a:r>
              <a:rPr lang="en-US" sz="3200" dirty="0" err="1" smtClean="0"/>
              <a:t>hubungan</a:t>
            </a:r>
            <a:r>
              <a:rPr lang="en-US" sz="3200" dirty="0" smtClean="0"/>
              <a:t> </a:t>
            </a:r>
            <a:r>
              <a:rPr lang="en-US" sz="3200" dirty="0" err="1" smtClean="0"/>
              <a:t>pada</a:t>
            </a:r>
            <a:r>
              <a:rPr lang="en-US" sz="3200" dirty="0" smtClean="0"/>
              <a:t> </a:t>
            </a:r>
            <a:r>
              <a:rPr lang="en-US" sz="3200" dirty="0" err="1" smtClean="0"/>
              <a:t>rasio</a:t>
            </a:r>
            <a:r>
              <a:rPr lang="en-US" sz="3200" dirty="0" smtClean="0"/>
              <a:t> </a:t>
            </a:r>
            <a:r>
              <a:rPr lang="en-US" sz="3200" dirty="0" err="1" smtClean="0"/>
              <a:t>alat</a:t>
            </a:r>
            <a:r>
              <a:rPr lang="en-US" sz="3200" dirty="0" smtClean="0"/>
              <a:t> </a:t>
            </a:r>
            <a:r>
              <a:rPr lang="en-US" sz="3200" dirty="0" err="1" smtClean="0"/>
              <a:t>laboratorium</a:t>
            </a:r>
            <a:r>
              <a:rPr lang="en-US" sz="3200" dirty="0" smtClean="0"/>
              <a:t>. (</a:t>
            </a:r>
            <a:r>
              <a:rPr lang="id-ID" sz="3200" dirty="0" smtClean="0"/>
              <a:t>Kapasitas pratikan dalam laboratorium untuk sekali sesi praktikum</a:t>
            </a:r>
            <a:r>
              <a:rPr lang="en-US" sz="3200" dirty="0" smtClean="0"/>
              <a:t>)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200" dirty="0" err="1" smtClean="0"/>
              <a:t>Memperhatikan</a:t>
            </a:r>
            <a:r>
              <a:rPr lang="en-US" sz="3200" dirty="0" smtClean="0"/>
              <a:t>/</a:t>
            </a:r>
            <a:r>
              <a:rPr lang="en-US" sz="3200" dirty="0" err="1" smtClean="0"/>
              <a:t>Mengontrol</a:t>
            </a:r>
            <a:r>
              <a:rPr lang="en-US" sz="3200" dirty="0" smtClean="0"/>
              <a:t> data </a:t>
            </a:r>
            <a:r>
              <a:rPr lang="en-US" sz="3200" dirty="0" err="1" smtClean="0"/>
              <a:t>standar</a:t>
            </a:r>
            <a:r>
              <a:rPr lang="en-US" sz="3200" dirty="0" smtClean="0"/>
              <a:t> </a:t>
            </a:r>
            <a:r>
              <a:rPr lang="en-US" sz="3200" dirty="0" err="1" smtClean="0"/>
              <a:t>alat</a:t>
            </a:r>
            <a:r>
              <a:rPr lang="en-US" sz="3200" dirty="0" smtClean="0"/>
              <a:t> </a:t>
            </a:r>
            <a:r>
              <a:rPr lang="en-US" sz="3200" dirty="0" err="1" smtClean="0"/>
              <a:t>laboratorium</a:t>
            </a:r>
            <a:r>
              <a:rPr lang="en-US" sz="3200" dirty="0" smtClean="0"/>
              <a:t> </a:t>
            </a:r>
            <a:r>
              <a:rPr lang="en-US" sz="3200" dirty="0" err="1" smtClean="0"/>
              <a:t>yaitu</a:t>
            </a:r>
            <a:r>
              <a:rPr lang="en-US" sz="3200" dirty="0" smtClean="0"/>
              <a:t> : </a:t>
            </a:r>
            <a:r>
              <a:rPr lang="en-US" sz="3200" dirty="0" err="1" smtClean="0"/>
              <a:t>kesesuaian</a:t>
            </a:r>
            <a:r>
              <a:rPr lang="en-US" sz="3200" dirty="0" smtClean="0"/>
              <a:t> </a:t>
            </a:r>
            <a:r>
              <a:rPr lang="en-US" sz="3200" dirty="0" err="1" smtClean="0"/>
              <a:t>standar</a:t>
            </a:r>
            <a:r>
              <a:rPr lang="en-US" sz="3200" dirty="0" smtClean="0"/>
              <a:t> </a:t>
            </a:r>
            <a:r>
              <a:rPr lang="en-US" sz="3200" dirty="0" err="1" smtClean="0"/>
              <a:t>alat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ketersediaan</a:t>
            </a:r>
            <a:r>
              <a:rPr lang="en-US" sz="3200" dirty="0" smtClean="0"/>
              <a:t> </a:t>
            </a:r>
            <a:r>
              <a:rPr lang="en-US" sz="3200" dirty="0" err="1" smtClean="0"/>
              <a:t>alat</a:t>
            </a:r>
            <a:r>
              <a:rPr lang="en-US" sz="3200" dirty="0" smtClean="0"/>
              <a:t>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200" dirty="0" err="1" smtClean="0"/>
              <a:t>Mengirimkan</a:t>
            </a:r>
            <a:r>
              <a:rPr lang="en-US" sz="3200" dirty="0" smtClean="0"/>
              <a:t> stock </a:t>
            </a:r>
            <a:r>
              <a:rPr lang="en-US" sz="3200" dirty="0" err="1" smtClean="0"/>
              <a:t>opname</a:t>
            </a:r>
            <a:r>
              <a:rPr lang="en-US" sz="3200" dirty="0" smtClean="0"/>
              <a:t> </a:t>
            </a:r>
            <a:r>
              <a:rPr lang="en-US" sz="3200" dirty="0" err="1" smtClean="0"/>
              <a:t>alat</a:t>
            </a:r>
            <a:r>
              <a:rPr lang="en-US" sz="3200" dirty="0" smtClean="0"/>
              <a:t> </a:t>
            </a:r>
            <a:r>
              <a:rPr lang="en-US" sz="3200" dirty="0" err="1" smtClean="0"/>
              <a:t>laboratorium</a:t>
            </a:r>
            <a:r>
              <a:rPr lang="en-US" sz="3200" dirty="0" smtClean="0"/>
              <a:t> </a:t>
            </a:r>
            <a:r>
              <a:rPr lang="en-US" sz="3200" dirty="0" err="1" smtClean="0"/>
              <a:t>ke</a:t>
            </a:r>
            <a:r>
              <a:rPr lang="en-US" sz="3200" dirty="0" smtClean="0"/>
              <a:t> DIREKTORAT </a:t>
            </a:r>
            <a:r>
              <a:rPr lang="en-US" sz="3200" dirty="0" err="1" smtClean="0"/>
              <a:t>secara</a:t>
            </a:r>
            <a:r>
              <a:rPr lang="en-US" sz="3200" dirty="0" smtClean="0"/>
              <a:t> </a:t>
            </a:r>
            <a:r>
              <a:rPr lang="en-US" sz="3200" dirty="0" err="1" smtClean="0"/>
              <a:t>berkala</a:t>
            </a:r>
            <a:r>
              <a:rPr lang="en-US" sz="3200" dirty="0" smtClean="0"/>
              <a:t> (minimal 6 [</a:t>
            </a:r>
            <a:r>
              <a:rPr lang="en-US" sz="3200" dirty="0" err="1" smtClean="0"/>
              <a:t>enam</a:t>
            </a:r>
            <a:r>
              <a:rPr lang="en-US" sz="3200" dirty="0" smtClean="0"/>
              <a:t>] </a:t>
            </a:r>
            <a:r>
              <a:rPr lang="en-US" sz="3200" dirty="0" err="1" smtClean="0"/>
              <a:t>bulan</a:t>
            </a:r>
            <a:r>
              <a:rPr lang="en-US" sz="3200" dirty="0" smtClean="0"/>
              <a:t> </a:t>
            </a:r>
            <a:r>
              <a:rPr lang="en-US" sz="3200" dirty="0" err="1" smtClean="0"/>
              <a:t>sekali</a:t>
            </a:r>
            <a:r>
              <a:rPr lang="en-US" sz="3200" dirty="0" smtClean="0"/>
              <a:t>). Data stock </a:t>
            </a:r>
            <a:r>
              <a:rPr lang="en-US" sz="3200" dirty="0" err="1" smtClean="0"/>
              <a:t>opname</a:t>
            </a:r>
            <a:r>
              <a:rPr lang="en-US" sz="3200" dirty="0" smtClean="0"/>
              <a:t> </a:t>
            </a:r>
            <a:r>
              <a:rPr lang="en-US" sz="3200" dirty="0" err="1" smtClean="0"/>
              <a:t>akan</a:t>
            </a:r>
            <a:r>
              <a:rPr lang="en-US" sz="3200" dirty="0" smtClean="0"/>
              <a:t> </a:t>
            </a:r>
            <a:r>
              <a:rPr lang="en-US" sz="3200" dirty="0" err="1" smtClean="0"/>
              <a:t>digunakan</a:t>
            </a:r>
            <a:r>
              <a:rPr lang="en-US" sz="3200" dirty="0" smtClean="0"/>
              <a:t> </a:t>
            </a:r>
            <a:r>
              <a:rPr lang="en-US" sz="3200" dirty="0" err="1" smtClean="0"/>
              <a:t>untuk</a:t>
            </a:r>
            <a:r>
              <a:rPr lang="en-US" sz="3200" dirty="0" smtClean="0"/>
              <a:t> </a:t>
            </a:r>
            <a:r>
              <a:rPr lang="en-US" sz="3200" dirty="0" err="1" smtClean="0"/>
              <a:t>pengajuan</a:t>
            </a:r>
            <a:r>
              <a:rPr lang="en-US" sz="3200" dirty="0" smtClean="0"/>
              <a:t> </a:t>
            </a:r>
            <a:r>
              <a:rPr lang="en-US" sz="3200" b="1" dirty="0" smtClean="0">
                <a:solidFill>
                  <a:srgbClr val="FF0000"/>
                </a:solidFill>
              </a:rPr>
              <a:t>e-Planning</a:t>
            </a:r>
            <a:r>
              <a:rPr lang="en-US" sz="32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68827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867106"/>
          </a:xfrm>
          <a:prstGeom prst="rect">
            <a:avLst/>
          </a:prstGeom>
          <a:solidFill>
            <a:srgbClr val="B12D2D"/>
          </a:solidFill>
        </p:spPr>
        <p:txBody>
          <a:bodyPr wrap="square" lIns="360000" tIns="216000" rIns="360000" bIns="216000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PROSES PENGATURAN DATA APKAL</a:t>
            </a:r>
            <a:endParaRPr lang="id-ID" sz="2800" dirty="0">
              <a:solidFill>
                <a:schemeClr val="bg1"/>
              </a:solidFill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77371" y="1248229"/>
            <a:ext cx="2960915" cy="740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LOGIN</a:t>
            </a:r>
            <a:endParaRPr lang="id-ID" dirty="0"/>
          </a:p>
        </p:txBody>
      </p:sp>
      <p:sp>
        <p:nvSpPr>
          <p:cNvPr id="8" name="Rectangle 7"/>
          <p:cNvSpPr/>
          <p:nvPr/>
        </p:nvSpPr>
        <p:spPr>
          <a:xfrm>
            <a:off x="4615542" y="1248229"/>
            <a:ext cx="2960915" cy="740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MENGATUR DATA KAPASITAS LABORATORIUM</a:t>
            </a:r>
            <a:endParaRPr lang="id-ID" dirty="0"/>
          </a:p>
        </p:txBody>
      </p:sp>
      <p:sp>
        <p:nvSpPr>
          <p:cNvPr id="9" name="Rectangle 8"/>
          <p:cNvSpPr/>
          <p:nvPr/>
        </p:nvSpPr>
        <p:spPr>
          <a:xfrm>
            <a:off x="8853713" y="1248229"/>
            <a:ext cx="2960915" cy="740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MENGATUR DATA KETERSEDIAAN ALAT</a:t>
            </a:r>
            <a:endParaRPr lang="id-ID" dirty="0"/>
          </a:p>
        </p:txBody>
      </p:sp>
      <p:sp>
        <p:nvSpPr>
          <p:cNvPr id="10" name="Rectangle 9"/>
          <p:cNvSpPr/>
          <p:nvPr/>
        </p:nvSpPr>
        <p:spPr>
          <a:xfrm>
            <a:off x="7097485" y="2815772"/>
            <a:ext cx="4572000" cy="740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MENGIRIM DATA STOCK OPNAME ALAT</a:t>
            </a:r>
            <a:endParaRPr lang="id-ID" dirty="0"/>
          </a:p>
        </p:txBody>
      </p:sp>
      <p:sp>
        <p:nvSpPr>
          <p:cNvPr id="11" name="Rectangle 10"/>
          <p:cNvSpPr/>
          <p:nvPr/>
        </p:nvSpPr>
        <p:spPr>
          <a:xfrm>
            <a:off x="377370" y="2815772"/>
            <a:ext cx="4905829" cy="740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MENUNGGU KONFIRMASI STOCK OPNAME DARI DIREKTORAT</a:t>
            </a:r>
            <a:endParaRPr lang="id-ID" dirty="0"/>
          </a:p>
        </p:txBody>
      </p:sp>
      <p:sp>
        <p:nvSpPr>
          <p:cNvPr id="12" name="Cube 11"/>
          <p:cNvSpPr/>
          <p:nvPr/>
        </p:nvSpPr>
        <p:spPr>
          <a:xfrm>
            <a:off x="4325257" y="4383315"/>
            <a:ext cx="3773714" cy="1828800"/>
          </a:xfrm>
          <a:prstGeom prst="cub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MENGAJUKAN USULAN ALAT LABORATORIUM MELALUI APLIKASI E-PLANNING</a:t>
            </a:r>
            <a:endParaRPr lang="id-ID" dirty="0"/>
          </a:p>
        </p:txBody>
      </p:sp>
      <p:cxnSp>
        <p:nvCxnSpPr>
          <p:cNvPr id="16" name="Straight Arrow Connector 15"/>
          <p:cNvCxnSpPr>
            <a:stCxn id="2" idx="3"/>
            <a:endCxn id="8" idx="1"/>
          </p:cNvCxnSpPr>
          <p:nvPr/>
        </p:nvCxnSpPr>
        <p:spPr>
          <a:xfrm>
            <a:off x="3338286" y="1618343"/>
            <a:ext cx="1277256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7576457" y="1618343"/>
            <a:ext cx="1277256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endCxn id="10" idx="0"/>
          </p:cNvCxnSpPr>
          <p:nvPr/>
        </p:nvCxnSpPr>
        <p:spPr>
          <a:xfrm flipH="1">
            <a:off x="9383485" y="1988457"/>
            <a:ext cx="1008744" cy="82731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endCxn id="11" idx="3"/>
          </p:cNvCxnSpPr>
          <p:nvPr/>
        </p:nvCxnSpPr>
        <p:spPr>
          <a:xfrm flipH="1">
            <a:off x="5283199" y="3185885"/>
            <a:ext cx="1814286" cy="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1" idx="2"/>
            <a:endCxn id="12" idx="0"/>
          </p:cNvCxnSpPr>
          <p:nvPr/>
        </p:nvCxnSpPr>
        <p:spPr>
          <a:xfrm>
            <a:off x="2830285" y="3556000"/>
            <a:ext cx="3610429" cy="82731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6662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867106"/>
          </a:xfrm>
          <a:prstGeom prst="rect">
            <a:avLst/>
          </a:prstGeom>
          <a:solidFill>
            <a:srgbClr val="B12D2D"/>
          </a:solidFill>
        </p:spPr>
        <p:txBody>
          <a:bodyPr wrap="square" lIns="360000" tIns="216000" rIns="360000" bIns="216000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KOMPONEN DATA E-PLANNING</a:t>
            </a:r>
            <a:endParaRPr lang="id-ID" sz="2800" dirty="0">
              <a:solidFill>
                <a:schemeClr val="bg1"/>
              </a:solidFill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11199" y="1519021"/>
            <a:ext cx="4833258" cy="653142"/>
          </a:xfrm>
          <a:prstGeom prst="rect">
            <a:avLst/>
          </a:prstGeom>
          <a:solidFill>
            <a:srgbClr val="26425C"/>
          </a:solidFill>
          <a:ln>
            <a:solidFill>
              <a:srgbClr val="2642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DIREKTORAT</a:t>
            </a:r>
            <a:endParaRPr lang="id-ID" dirty="0"/>
          </a:p>
        </p:txBody>
      </p:sp>
      <p:sp>
        <p:nvSpPr>
          <p:cNvPr id="13" name="Rectangle 12"/>
          <p:cNvSpPr/>
          <p:nvPr/>
        </p:nvSpPr>
        <p:spPr>
          <a:xfrm>
            <a:off x="6444342" y="1519021"/>
            <a:ext cx="4833258" cy="653142"/>
          </a:xfrm>
          <a:prstGeom prst="rect">
            <a:avLst/>
          </a:prstGeom>
          <a:solidFill>
            <a:srgbClr val="22568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PRODI/JURUSAN</a:t>
            </a:r>
            <a:endParaRPr lang="id-ID" dirty="0"/>
          </a:p>
        </p:txBody>
      </p:sp>
      <p:sp>
        <p:nvSpPr>
          <p:cNvPr id="3" name="Cube 2"/>
          <p:cNvSpPr/>
          <p:nvPr/>
        </p:nvSpPr>
        <p:spPr>
          <a:xfrm>
            <a:off x="4020457" y="3599543"/>
            <a:ext cx="4151086" cy="203200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USULAN ALAT LABORATORIUM DAN NON-LABORATORIUM</a:t>
            </a:r>
            <a:endParaRPr lang="id-ID" dirty="0"/>
          </a:p>
        </p:txBody>
      </p:sp>
      <p:cxnSp>
        <p:nvCxnSpPr>
          <p:cNvPr id="6" name="Straight Arrow Connector 5"/>
          <p:cNvCxnSpPr>
            <a:stCxn id="2" idx="2"/>
            <a:endCxn id="3" idx="0"/>
          </p:cNvCxnSpPr>
          <p:nvPr/>
        </p:nvCxnSpPr>
        <p:spPr>
          <a:xfrm>
            <a:off x="3127828" y="2172163"/>
            <a:ext cx="3222172" cy="142738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13" idx="1"/>
            <a:endCxn id="2" idx="3"/>
          </p:cNvCxnSpPr>
          <p:nvPr/>
        </p:nvCxnSpPr>
        <p:spPr>
          <a:xfrm flipH="1">
            <a:off x="5544457" y="1845592"/>
            <a:ext cx="899885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5577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867106"/>
          </a:xfrm>
          <a:prstGeom prst="rect">
            <a:avLst/>
          </a:prstGeom>
          <a:solidFill>
            <a:srgbClr val="B12D2D"/>
          </a:solidFill>
        </p:spPr>
        <p:txBody>
          <a:bodyPr wrap="square" lIns="360000" tIns="216000" rIns="360000" bIns="216000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PERUBAHAN KONDISI E-PLANNING</a:t>
            </a:r>
            <a:endParaRPr lang="id-ID" sz="2800" dirty="0">
              <a:solidFill>
                <a:schemeClr val="bg1"/>
              </a:solidFill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867106"/>
            <a:ext cx="12192000" cy="6544008"/>
          </a:xfrm>
          <a:prstGeom prst="rect">
            <a:avLst/>
          </a:prstGeom>
          <a:noFill/>
        </p:spPr>
        <p:txBody>
          <a:bodyPr wrap="square" lIns="360000" tIns="360000" rIns="360000" bIns="360000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dirty="0" err="1" smtClean="0"/>
              <a:t>Berikut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perubahan</a:t>
            </a:r>
            <a:r>
              <a:rPr lang="en-US" sz="2400" dirty="0" smtClean="0"/>
              <a:t> </a:t>
            </a:r>
            <a:r>
              <a:rPr lang="en-US" sz="2400" dirty="0" err="1" smtClean="0"/>
              <a:t>kondisi</a:t>
            </a:r>
            <a:r>
              <a:rPr lang="en-US" sz="2400" dirty="0" smtClean="0"/>
              <a:t>/</a:t>
            </a:r>
            <a:r>
              <a:rPr lang="en-US" sz="2400" dirty="0" err="1" smtClean="0"/>
              <a:t>aturan</a:t>
            </a:r>
            <a:r>
              <a:rPr lang="en-US" sz="2400" dirty="0" smtClean="0"/>
              <a:t> di </a:t>
            </a:r>
            <a:r>
              <a:rPr lang="en-US" sz="2400" dirty="0" err="1" smtClean="0"/>
              <a:t>aplikasi</a:t>
            </a:r>
            <a:r>
              <a:rPr lang="en-US" sz="2400" dirty="0" smtClean="0"/>
              <a:t> E-Planning, </a:t>
            </a:r>
            <a:r>
              <a:rPr lang="en-US" sz="2400" dirty="0" err="1" smtClean="0"/>
              <a:t>yaitu</a:t>
            </a:r>
            <a:r>
              <a:rPr lang="en-US" sz="2400" dirty="0" smtClean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err="1" smtClean="0"/>
              <a:t>Berdasarkan</a:t>
            </a:r>
            <a:r>
              <a:rPr lang="en-US" sz="2400" dirty="0" smtClean="0"/>
              <a:t> nominal </a:t>
            </a:r>
            <a:r>
              <a:rPr lang="en-US" sz="2400" b="1" dirty="0" smtClean="0">
                <a:solidFill>
                  <a:srgbClr val="FF0000"/>
                </a:solidFill>
              </a:rPr>
              <a:t>HARGA SATUAN</a:t>
            </a:r>
            <a:r>
              <a:rPr lang="en-US" sz="2400" dirty="0" smtClean="0"/>
              <a:t> </a:t>
            </a:r>
            <a:r>
              <a:rPr lang="en-US" sz="2400" dirty="0" err="1" smtClean="0"/>
              <a:t>alat</a:t>
            </a:r>
            <a:r>
              <a:rPr lang="en-US" sz="2400" dirty="0" smtClean="0"/>
              <a:t>, </a:t>
            </a:r>
            <a:r>
              <a:rPr lang="en-US" sz="2400" dirty="0" err="1" smtClean="0"/>
              <a:t>tipe</a:t>
            </a:r>
            <a:r>
              <a:rPr lang="en-US" sz="2400" dirty="0" smtClean="0"/>
              <a:t> </a:t>
            </a:r>
            <a:r>
              <a:rPr lang="en-US" sz="2400" dirty="0" err="1" smtClean="0"/>
              <a:t>belanja</a:t>
            </a:r>
            <a:r>
              <a:rPr lang="en-US" sz="2400" dirty="0" smtClean="0"/>
              <a:t> </a:t>
            </a:r>
            <a:r>
              <a:rPr lang="en-US" sz="2400" dirty="0" err="1" smtClean="0"/>
              <a:t>barang</a:t>
            </a:r>
            <a:r>
              <a:rPr lang="en-US" sz="2400" dirty="0" smtClean="0"/>
              <a:t> </a:t>
            </a:r>
            <a:r>
              <a:rPr lang="en-US" sz="2400" dirty="0" err="1" smtClean="0"/>
              <a:t>dibagi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dua</a:t>
            </a:r>
            <a:r>
              <a:rPr lang="en-US" sz="2400" dirty="0" smtClean="0"/>
              <a:t> </a:t>
            </a:r>
            <a:r>
              <a:rPr lang="en-US" sz="2400" dirty="0" err="1" smtClean="0"/>
              <a:t>kategori</a:t>
            </a:r>
            <a:r>
              <a:rPr lang="en-US" sz="2400" dirty="0" smtClean="0"/>
              <a:t>, </a:t>
            </a:r>
            <a:r>
              <a:rPr lang="en-US" sz="2400" dirty="0" err="1" smtClean="0"/>
              <a:t>yaitu</a:t>
            </a:r>
            <a:r>
              <a:rPr lang="en-US" sz="2400" dirty="0" smtClean="0"/>
              <a:t>: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sz="2400" b="1" dirty="0" err="1" smtClean="0">
                <a:solidFill>
                  <a:srgbClr val="FF0000"/>
                </a:solidFill>
              </a:rPr>
              <a:t>Belanja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Barang</a:t>
            </a:r>
            <a:r>
              <a:rPr lang="en-US" sz="2400" dirty="0" smtClean="0"/>
              <a:t>, </a:t>
            </a:r>
            <a:r>
              <a:rPr lang="en-US" sz="2400" dirty="0" err="1" smtClean="0"/>
              <a:t>yaitu</a:t>
            </a:r>
            <a:r>
              <a:rPr lang="en-US" sz="2400" dirty="0" smtClean="0"/>
              <a:t> nominal </a:t>
            </a:r>
            <a:r>
              <a:rPr lang="en-US" sz="2400" dirty="0" err="1" smtClean="0"/>
              <a:t>harga</a:t>
            </a:r>
            <a:r>
              <a:rPr lang="en-US" sz="2400" dirty="0" smtClean="0"/>
              <a:t> </a:t>
            </a:r>
            <a:r>
              <a:rPr lang="en-US" sz="2400" dirty="0" err="1" smtClean="0"/>
              <a:t>alat</a:t>
            </a:r>
            <a:r>
              <a:rPr lang="en-US" sz="2400" dirty="0" smtClean="0"/>
              <a:t> </a:t>
            </a:r>
            <a:r>
              <a:rPr lang="en-US" sz="2400" dirty="0" err="1" smtClean="0"/>
              <a:t>kurang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(&lt;) 1.000.000 rupiah. </a:t>
            </a:r>
            <a:r>
              <a:rPr lang="en-US" sz="2400" dirty="0" err="1" smtClean="0"/>
              <a:t>Usulan</a:t>
            </a:r>
            <a:r>
              <a:rPr lang="en-US" sz="2400" dirty="0" smtClean="0"/>
              <a:t> </a:t>
            </a:r>
            <a:r>
              <a:rPr lang="en-US" sz="2400" dirty="0" err="1" smtClean="0"/>
              <a:t>alat</a:t>
            </a:r>
            <a:r>
              <a:rPr lang="en-US" sz="2400" dirty="0" smtClean="0"/>
              <a:t> </a:t>
            </a:r>
            <a:r>
              <a:rPr lang="en-US" sz="2400" dirty="0" err="1" smtClean="0"/>
              <a:t>hanya</a:t>
            </a:r>
            <a:r>
              <a:rPr lang="en-US" sz="2400" dirty="0" smtClean="0"/>
              <a:t> </a:t>
            </a:r>
            <a:r>
              <a:rPr lang="en-US" sz="2400" dirty="0" err="1" smtClean="0"/>
              <a:t>sampai</a:t>
            </a:r>
            <a:r>
              <a:rPr lang="en-US" sz="2400" dirty="0" smtClean="0"/>
              <a:t> di </a:t>
            </a:r>
            <a:r>
              <a:rPr lang="en-US" sz="2400" dirty="0" err="1" smtClean="0"/>
              <a:t>direktorat</a:t>
            </a:r>
            <a:r>
              <a:rPr lang="en-US" sz="2400" dirty="0" smtClean="0"/>
              <a:t> </a:t>
            </a:r>
            <a:r>
              <a:rPr lang="en-US" sz="2400" dirty="0" err="1" smtClean="0"/>
              <a:t>saja</a:t>
            </a:r>
            <a:r>
              <a:rPr lang="en-US" sz="2400" dirty="0" smtClean="0"/>
              <a:t>,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diteruskan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Bidang</a:t>
            </a:r>
            <a:r>
              <a:rPr lang="en-US" sz="2400" dirty="0" smtClean="0"/>
              <a:t> PA/PI.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sz="2400" b="1" dirty="0" err="1" smtClean="0">
                <a:solidFill>
                  <a:srgbClr val="FF0000"/>
                </a:solidFill>
              </a:rPr>
              <a:t>Belanja</a:t>
            </a:r>
            <a:r>
              <a:rPr lang="en-US" sz="2400" b="1" dirty="0" smtClean="0">
                <a:solidFill>
                  <a:srgbClr val="FF0000"/>
                </a:solidFill>
              </a:rPr>
              <a:t> Modal</a:t>
            </a:r>
            <a:r>
              <a:rPr lang="en-US" sz="2400" dirty="0" smtClean="0"/>
              <a:t>, </a:t>
            </a:r>
            <a:r>
              <a:rPr lang="en-US" sz="2400" dirty="0" err="1" smtClean="0"/>
              <a:t>yaitu</a:t>
            </a:r>
            <a:r>
              <a:rPr lang="en-US" sz="2400" dirty="0" smtClean="0"/>
              <a:t> nominal </a:t>
            </a:r>
            <a:r>
              <a:rPr lang="en-US" sz="2400" dirty="0" err="1" smtClean="0"/>
              <a:t>harga</a:t>
            </a:r>
            <a:r>
              <a:rPr lang="en-US" sz="2400" dirty="0" smtClean="0"/>
              <a:t> </a:t>
            </a:r>
            <a:r>
              <a:rPr lang="en-US" sz="2400" dirty="0" err="1" smtClean="0"/>
              <a:t>alat</a:t>
            </a:r>
            <a:r>
              <a:rPr lang="en-US" sz="2400" dirty="0" smtClean="0"/>
              <a:t>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besar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sama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(&gt;=) 1.000.000 rupiah. </a:t>
            </a:r>
            <a:r>
              <a:rPr lang="en-US" sz="2400" dirty="0" err="1" smtClean="0"/>
              <a:t>Usulan</a:t>
            </a:r>
            <a:r>
              <a:rPr lang="en-US" sz="2400" dirty="0" smtClean="0"/>
              <a:t> </a:t>
            </a:r>
            <a:r>
              <a:rPr lang="en-US" sz="2400" dirty="0" err="1" smtClean="0"/>
              <a:t>alat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diteruskan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Bidang</a:t>
            </a:r>
            <a:r>
              <a:rPr lang="en-US" sz="2400" dirty="0" smtClean="0"/>
              <a:t> PA/PI.</a:t>
            </a:r>
          </a:p>
          <a:p>
            <a:pPr marL="971550" lvl="1" indent="-514350">
              <a:buFont typeface="+mj-lt"/>
              <a:buAutoNum type="alphaLcParenR"/>
            </a:pPr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400" dirty="0" err="1" smtClean="0"/>
              <a:t>Kegiatan</a:t>
            </a:r>
            <a:r>
              <a:rPr lang="en-US" sz="2400" dirty="0" smtClean="0"/>
              <a:t> </a:t>
            </a:r>
            <a:r>
              <a:rPr lang="en-US" sz="2400" dirty="0" err="1" smtClean="0"/>
              <a:t>usulan</a:t>
            </a:r>
            <a:r>
              <a:rPr lang="en-US" sz="2400" dirty="0" smtClean="0"/>
              <a:t> E-Planning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dibagi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4 (</a:t>
            </a:r>
            <a:r>
              <a:rPr lang="en-US" sz="2400" dirty="0" err="1" smtClean="0"/>
              <a:t>empat</a:t>
            </a:r>
            <a:r>
              <a:rPr lang="en-US" sz="2400" dirty="0" smtClean="0"/>
              <a:t>) </a:t>
            </a:r>
            <a:r>
              <a:rPr lang="en-US" sz="2400" dirty="0" err="1" smtClean="0"/>
              <a:t>periode</a:t>
            </a:r>
            <a:r>
              <a:rPr lang="en-US" sz="2400" dirty="0" smtClean="0"/>
              <a:t>, </a:t>
            </a:r>
            <a:r>
              <a:rPr lang="en-US" sz="2400" dirty="0" err="1" smtClean="0"/>
              <a:t>yaitu</a:t>
            </a:r>
            <a:r>
              <a:rPr lang="en-US" sz="2400" dirty="0" smtClean="0"/>
              <a:t>: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2400" dirty="0" err="1" smtClean="0"/>
              <a:t>Periode</a:t>
            </a:r>
            <a:r>
              <a:rPr lang="en-US" sz="2400" dirty="0" smtClean="0"/>
              <a:t> </a:t>
            </a:r>
            <a:r>
              <a:rPr lang="en-US" sz="2400" dirty="0" err="1" smtClean="0"/>
              <a:t>Pengajuan</a:t>
            </a:r>
            <a:r>
              <a:rPr lang="en-US" sz="2400" dirty="0" smtClean="0"/>
              <a:t>/Input Data. (</a:t>
            </a:r>
            <a:r>
              <a:rPr lang="en-US" sz="2400" dirty="0" err="1" smtClean="0"/>
              <a:t>Pembuatan</a:t>
            </a:r>
            <a:r>
              <a:rPr lang="en-US" sz="2400" dirty="0" smtClean="0"/>
              <a:t> Master Data </a:t>
            </a:r>
            <a:r>
              <a:rPr lang="en-US" sz="2400" dirty="0" err="1" smtClean="0"/>
              <a:t>Pengajuan</a:t>
            </a:r>
            <a:r>
              <a:rPr lang="en-US" sz="2400" dirty="0" smtClean="0"/>
              <a:t> </a:t>
            </a:r>
            <a:r>
              <a:rPr lang="en-US" sz="2400" dirty="0" err="1" smtClean="0"/>
              <a:t>Alat</a:t>
            </a:r>
            <a:r>
              <a:rPr lang="en-US" sz="2400" dirty="0" smtClean="0"/>
              <a:t>)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2400" dirty="0" err="1" smtClean="0"/>
              <a:t>Periode</a:t>
            </a:r>
            <a:r>
              <a:rPr lang="en-US" sz="2400" dirty="0" smtClean="0"/>
              <a:t> </a:t>
            </a:r>
            <a:r>
              <a:rPr lang="en-US" sz="2400" dirty="0" err="1" smtClean="0"/>
              <a:t>Pagu</a:t>
            </a:r>
            <a:r>
              <a:rPr lang="en-US" sz="2400" dirty="0" smtClean="0"/>
              <a:t> </a:t>
            </a:r>
            <a:r>
              <a:rPr lang="en-US" sz="2400" dirty="0" err="1" smtClean="0"/>
              <a:t>Indikatif</a:t>
            </a:r>
            <a:endParaRPr lang="en-US" sz="2400" dirty="0" smtClean="0"/>
          </a:p>
          <a:p>
            <a:pPr marL="914400" lvl="1" indent="-457200">
              <a:buFont typeface="+mj-lt"/>
              <a:buAutoNum type="alphaLcParenR"/>
            </a:pPr>
            <a:r>
              <a:rPr lang="en-US" sz="2400" dirty="0" err="1" smtClean="0"/>
              <a:t>Periode</a:t>
            </a:r>
            <a:r>
              <a:rPr lang="en-US" sz="2400" dirty="0" smtClean="0"/>
              <a:t> </a:t>
            </a:r>
            <a:r>
              <a:rPr lang="en-US" sz="2400" dirty="0" err="1" smtClean="0"/>
              <a:t>Pagu</a:t>
            </a:r>
            <a:r>
              <a:rPr lang="en-US" sz="2400" dirty="0" smtClean="0"/>
              <a:t> </a:t>
            </a:r>
            <a:r>
              <a:rPr lang="en-US" sz="2400" dirty="0" err="1" smtClean="0"/>
              <a:t>Aggaran</a:t>
            </a:r>
            <a:endParaRPr lang="en-US" sz="2400" dirty="0" smtClean="0"/>
          </a:p>
          <a:p>
            <a:pPr marL="914400" lvl="1" indent="-457200">
              <a:buFont typeface="+mj-lt"/>
              <a:buAutoNum type="alphaLcParenR"/>
            </a:pPr>
            <a:r>
              <a:rPr lang="en-US" sz="2400" dirty="0" err="1" smtClean="0"/>
              <a:t>Periode</a:t>
            </a:r>
            <a:r>
              <a:rPr lang="en-US" sz="2400" dirty="0" smtClean="0"/>
              <a:t> </a:t>
            </a:r>
            <a:r>
              <a:rPr lang="en-US" sz="2400" dirty="0" err="1" smtClean="0"/>
              <a:t>Pagu</a:t>
            </a:r>
            <a:r>
              <a:rPr lang="en-US" sz="2400" dirty="0" smtClean="0"/>
              <a:t> </a:t>
            </a:r>
            <a:r>
              <a:rPr lang="en-US" sz="2400" dirty="0" err="1" smtClean="0"/>
              <a:t>Alokasi</a:t>
            </a:r>
            <a:endParaRPr lang="en-US" sz="2400" dirty="0" smtClean="0"/>
          </a:p>
          <a:p>
            <a:pPr marL="514350" indent="-514350">
              <a:buFont typeface="+mj-lt"/>
              <a:buAutoNum type="arabicPeriod"/>
            </a:pPr>
            <a:endParaRPr lang="en-US" sz="2400" dirty="0" smtClean="0"/>
          </a:p>
          <a:p>
            <a:pPr marL="514350" indent="-514350">
              <a:buFont typeface="+mj-lt"/>
              <a:buAutoNum type="arabicPeriod"/>
            </a:pPr>
            <a:endParaRPr lang="id-ID" sz="2800" dirty="0"/>
          </a:p>
        </p:txBody>
      </p:sp>
    </p:spTree>
    <p:extLst>
      <p:ext uri="{BB962C8B-B14F-4D97-AF65-F5344CB8AC3E}">
        <p14:creationId xmlns:p14="http://schemas.microsoft.com/office/powerpoint/2010/main" val="4192311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867106"/>
          </a:xfrm>
          <a:prstGeom prst="rect">
            <a:avLst/>
          </a:prstGeom>
          <a:solidFill>
            <a:srgbClr val="B12D2D"/>
          </a:solidFill>
        </p:spPr>
        <p:txBody>
          <a:bodyPr wrap="square" lIns="360000" tIns="216000" rIns="360000" bIns="216000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PERIODE PENGAJUAN E-PLANNING</a:t>
            </a:r>
            <a:endParaRPr lang="id-ID" sz="2800" dirty="0">
              <a:solidFill>
                <a:schemeClr val="bg1"/>
              </a:solidFill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61257" y="1672770"/>
            <a:ext cx="2307771" cy="8563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PERIODE PENGAJUAN</a:t>
            </a:r>
            <a:endParaRPr lang="id-ID" dirty="0"/>
          </a:p>
        </p:txBody>
      </p:sp>
      <p:sp>
        <p:nvSpPr>
          <p:cNvPr id="6" name="Rectangle 5"/>
          <p:cNvSpPr/>
          <p:nvPr/>
        </p:nvSpPr>
        <p:spPr>
          <a:xfrm>
            <a:off x="1603828" y="2931764"/>
            <a:ext cx="2960914" cy="8563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PERIODE PAGU INDIKATIF</a:t>
            </a:r>
            <a:endParaRPr lang="id-ID" dirty="0"/>
          </a:p>
        </p:txBody>
      </p:sp>
      <p:sp>
        <p:nvSpPr>
          <p:cNvPr id="7" name="Rectangle 6"/>
          <p:cNvSpPr/>
          <p:nvPr/>
        </p:nvSpPr>
        <p:spPr>
          <a:xfrm>
            <a:off x="3635828" y="4172373"/>
            <a:ext cx="2960914" cy="8453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PERIODE PAGU ANGGARAN</a:t>
            </a:r>
            <a:endParaRPr lang="id-ID" dirty="0"/>
          </a:p>
        </p:txBody>
      </p:sp>
      <p:cxnSp>
        <p:nvCxnSpPr>
          <p:cNvPr id="8" name="Straight Arrow Connector 7"/>
          <p:cNvCxnSpPr>
            <a:stCxn id="2" idx="3"/>
            <a:endCxn id="9" idx="1"/>
          </p:cNvCxnSpPr>
          <p:nvPr/>
        </p:nvCxnSpPr>
        <p:spPr>
          <a:xfrm>
            <a:off x="2569028" y="2100942"/>
            <a:ext cx="5094514" cy="1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lowchart: Direct Access Storage 8"/>
          <p:cNvSpPr/>
          <p:nvPr/>
        </p:nvSpPr>
        <p:spPr>
          <a:xfrm>
            <a:off x="7663542" y="1037771"/>
            <a:ext cx="4020457" cy="2126343"/>
          </a:xfrm>
          <a:prstGeom prst="flowChartMagneticDrum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MASTER DATA</a:t>
            </a:r>
          </a:p>
          <a:p>
            <a:pPr algn="ctr"/>
            <a:r>
              <a:rPr lang="en-US" dirty="0" smtClean="0"/>
              <a:t>PENGAJUAN DIREKTORAT/PRODI </a:t>
            </a:r>
            <a:endParaRPr lang="id-ID" dirty="0"/>
          </a:p>
        </p:txBody>
      </p:sp>
      <p:sp>
        <p:nvSpPr>
          <p:cNvPr id="10" name="Rectangle 9"/>
          <p:cNvSpPr/>
          <p:nvPr/>
        </p:nvSpPr>
        <p:spPr>
          <a:xfrm>
            <a:off x="5537199" y="5368712"/>
            <a:ext cx="2960914" cy="8453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PERIODE </a:t>
            </a:r>
            <a:r>
              <a:rPr lang="en-US" smtClean="0"/>
              <a:t>PAGU ALOKASI</a:t>
            </a:r>
            <a:endParaRPr lang="id-ID" dirty="0"/>
          </a:p>
        </p:txBody>
      </p:sp>
      <p:cxnSp>
        <p:nvCxnSpPr>
          <p:cNvPr id="19" name="Straight Arrow Connector 18"/>
          <p:cNvCxnSpPr>
            <a:stCxn id="9" idx="2"/>
            <a:endCxn id="6" idx="3"/>
          </p:cNvCxnSpPr>
          <p:nvPr/>
        </p:nvCxnSpPr>
        <p:spPr>
          <a:xfrm flipH="1">
            <a:off x="4564742" y="3164114"/>
            <a:ext cx="5109029" cy="195822"/>
          </a:xfrm>
          <a:prstGeom prst="straightConnector1">
            <a:avLst/>
          </a:prstGeom>
          <a:ln w="317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9" idx="2"/>
            <a:endCxn id="7" idx="3"/>
          </p:cNvCxnSpPr>
          <p:nvPr/>
        </p:nvCxnSpPr>
        <p:spPr>
          <a:xfrm flipH="1">
            <a:off x="6596742" y="3164114"/>
            <a:ext cx="3077029" cy="1430927"/>
          </a:xfrm>
          <a:prstGeom prst="straightConnector1">
            <a:avLst/>
          </a:prstGeom>
          <a:ln w="317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9" idx="2"/>
            <a:endCxn id="10" idx="3"/>
          </p:cNvCxnSpPr>
          <p:nvPr/>
        </p:nvCxnSpPr>
        <p:spPr>
          <a:xfrm flipH="1">
            <a:off x="8498113" y="3164114"/>
            <a:ext cx="1175658" cy="2627266"/>
          </a:xfrm>
          <a:prstGeom prst="straightConnector1">
            <a:avLst/>
          </a:prstGeom>
          <a:ln w="317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2" idx="2"/>
            <a:endCxn id="6" idx="0"/>
          </p:cNvCxnSpPr>
          <p:nvPr/>
        </p:nvCxnSpPr>
        <p:spPr>
          <a:xfrm>
            <a:off x="1415143" y="2529114"/>
            <a:ext cx="1669142" cy="40265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6" idx="2"/>
            <a:endCxn id="7" idx="0"/>
          </p:cNvCxnSpPr>
          <p:nvPr/>
        </p:nvCxnSpPr>
        <p:spPr>
          <a:xfrm>
            <a:off x="3084285" y="3788108"/>
            <a:ext cx="2032000" cy="38426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7" idx="2"/>
            <a:endCxn id="10" idx="0"/>
          </p:cNvCxnSpPr>
          <p:nvPr/>
        </p:nvCxnSpPr>
        <p:spPr>
          <a:xfrm>
            <a:off x="5116285" y="5017709"/>
            <a:ext cx="1901371" cy="35100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ounded Rectangle 29"/>
          <p:cNvSpPr/>
          <p:nvPr/>
        </p:nvSpPr>
        <p:spPr>
          <a:xfrm>
            <a:off x="301170" y="5385160"/>
            <a:ext cx="2329542" cy="1196339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REALOKASI</a:t>
            </a:r>
            <a:endParaRPr lang="id-ID" dirty="0"/>
          </a:p>
        </p:txBody>
      </p:sp>
      <p:cxnSp>
        <p:nvCxnSpPr>
          <p:cNvPr id="34" name="Straight Connector 33"/>
          <p:cNvCxnSpPr/>
          <p:nvPr/>
        </p:nvCxnSpPr>
        <p:spPr>
          <a:xfrm flipH="1">
            <a:off x="1465941" y="3980240"/>
            <a:ext cx="2634345" cy="0"/>
          </a:xfrm>
          <a:prstGeom prst="line">
            <a:avLst/>
          </a:prstGeom>
          <a:ln w="254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endCxn id="30" idx="0"/>
          </p:cNvCxnSpPr>
          <p:nvPr/>
        </p:nvCxnSpPr>
        <p:spPr>
          <a:xfrm>
            <a:off x="1465941" y="3980240"/>
            <a:ext cx="0" cy="1404920"/>
          </a:xfrm>
          <a:prstGeom prst="straightConnector1">
            <a:avLst/>
          </a:prstGeom>
          <a:ln w="25400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>
            <a:off x="1465941" y="5193210"/>
            <a:ext cx="4470402" cy="0"/>
          </a:xfrm>
          <a:prstGeom prst="line">
            <a:avLst/>
          </a:prstGeom>
          <a:ln w="254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9" idx="2"/>
          </p:cNvCxnSpPr>
          <p:nvPr/>
        </p:nvCxnSpPr>
        <p:spPr>
          <a:xfrm flipH="1">
            <a:off x="9673770" y="3164114"/>
            <a:ext cx="1" cy="3280229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>
            <a:off x="2906483" y="6429829"/>
            <a:ext cx="6767287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2917371" y="5193210"/>
            <a:ext cx="0" cy="1251133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9068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07240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Email : </a:t>
            </a:r>
            <a:r>
              <a:rPr lang="en-US" b="1" dirty="0" smtClean="0">
                <a:solidFill>
                  <a:srgbClr val="FF0000"/>
                </a:solidFill>
              </a:rPr>
              <a:t>ezrailmanduha@gmail.com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dirty="0" smtClean="0"/>
              <a:t>HP: </a:t>
            </a:r>
            <a:r>
              <a:rPr lang="en-US" b="1" dirty="0" smtClean="0"/>
              <a:t>081219174562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Ezra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5162690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1548</TotalTime>
  <Words>327</Words>
  <Application>Microsoft Office PowerPoint</Application>
  <PresentationFormat>Widescreen</PresentationFormat>
  <Paragraphs>52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Adobe Gothic Std B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Email : ezrailmanduha@gmail.com  HP: 081219174562  Ezra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Ezra_Duha</dc:creator>
  <cp:lastModifiedBy>Ezra_Duha</cp:lastModifiedBy>
  <cp:revision>16</cp:revision>
  <dcterms:created xsi:type="dcterms:W3CDTF">2019-02-05T20:18:14Z</dcterms:created>
  <dcterms:modified xsi:type="dcterms:W3CDTF">2019-02-13T01:14:35Z</dcterms:modified>
</cp:coreProperties>
</file>